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4" r:id="rId2"/>
    <p:sldId id="275" r:id="rId3"/>
    <p:sldId id="277" r:id="rId4"/>
  </p:sldIdLst>
  <p:sldSz cx="9906000" cy="6858000" type="A4"/>
  <p:notesSz cx="6797675" cy="9926638"/>
  <p:defaultTextStyle>
    <a:defPPr>
      <a:defRPr lang="ru-RU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Введение" id="{D82A2853-B6FD-494D-8672-876420CFB932}">
          <p14:sldIdLst>
            <p14:sldId id="257"/>
            <p14:sldId id="258"/>
            <p14:sldId id="260"/>
          </p14:sldIdLst>
        </p14:section>
        <p14:section name="Позиция теплового узла в бизнесе КЭС" id="{D286712F-39A0-45C8-B5E2-ABFEC68826D6}">
          <p14:sldIdLst>
            <p14:sldId id="261"/>
          </p14:sldIdLst>
        </p14:section>
        <p14:section name="Описание теплового узла" id="{8B793A7F-4D4C-447D-803F-1009171DA571}">
          <p14:sldIdLst>
            <p14:sldId id="262"/>
            <p14:sldId id="263"/>
            <p14:sldId id="264"/>
            <p14:sldId id="266"/>
          </p14:sldIdLst>
        </p14:section>
        <p14:section name="Рынок тепловой энергии" id="{B18289CA-784B-459B-BA28-73AAB5E14F45}">
          <p14:sldIdLst>
            <p14:sldId id="267"/>
            <p14:sldId id="268"/>
            <p14:sldId id="269"/>
            <p14:sldId id="270"/>
            <p14:sldId id="271"/>
            <p14:sldId id="296"/>
            <p14:sldId id="297"/>
            <p14:sldId id="273"/>
            <p14:sldId id="324"/>
            <p14:sldId id="274"/>
          </p14:sldIdLst>
        </p14:section>
        <p14:section name="Рынок электрической энергии  и мощности" id="{57E910E0-896C-4FA8-8EE1-42CDE2BA8638}">
          <p14:sldIdLst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Состояние мощностей и затраты на поддержание" id="{A46B435B-A0E6-4CC6-BFB7-77A01A114F9D}">
          <p14:sldIdLst>
            <p14:sldId id="281"/>
            <p14:sldId id="283"/>
            <p14:sldId id="284"/>
            <p14:sldId id="344"/>
            <p14:sldId id="345"/>
            <p14:sldId id="348"/>
            <p14:sldId id="358"/>
            <p14:sldId id="357"/>
            <p14:sldId id="350"/>
            <p14:sldId id="352"/>
            <p14:sldId id="354"/>
            <p14:sldId id="356"/>
            <p14:sldId id="360"/>
          </p14:sldIdLst>
        </p14:section>
        <p14:section name="Прогноз стоимости бизнеса в узле" id="{6D8F3EF7-827D-486A-ACE1-BD60F1BDD08F}">
          <p14:sldIdLst/>
        </p14:section>
        <p14:section name="Варианты разваития в узле" id="{8E8E236C-A401-4027-96BD-F59E684ABDF8}">
          <p14:sldIdLst/>
        </p14:section>
        <p14:section name="Приложения" id="{FE985A04-0067-4C43-A5EC-B6A0A76D7333}">
          <p14:sldIdLst>
            <p14:sldId id="290"/>
            <p14:sldId id="306"/>
            <p14:sldId id="310"/>
            <p14:sldId id="314"/>
            <p14:sldId id="321"/>
            <p14:sldId id="346"/>
            <p14:sldId id="347"/>
            <p14:sldId id="323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269"/>
    <a:srgbClr val="000099"/>
    <a:srgbClr val="4D7620"/>
    <a:srgbClr val="142678"/>
    <a:srgbClr val="2C2678"/>
    <a:srgbClr val="8ED2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531" autoAdjust="0"/>
  </p:normalViewPr>
  <p:slideViewPr>
    <p:cSldViewPr>
      <p:cViewPr varScale="1">
        <p:scale>
          <a:sx n="110" d="100"/>
          <a:sy n="110" d="100"/>
        </p:scale>
        <p:origin x="-786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F3D1D-18B7-496D-B1DA-C4CD1A31F0B8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78586-851C-4257-8AB8-C5C127E4F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10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 Добавляем данные за 2013 год.</a:t>
            </a:r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48100" y="9428164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0F5ED95-E9E1-47EE-B822-0B5852D97C76}" type="slidenum">
              <a:rPr lang="ru-RU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63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5287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571613"/>
            <a:ext cx="4380309" cy="4554551"/>
          </a:xfrm>
        </p:spPr>
        <p:txBody>
          <a:bodyPr/>
          <a:lstStyle>
            <a:lvl1pPr>
              <a:buFont typeface="Wingdings" pitchFamily="2" charset="2"/>
              <a:buChar char="ü"/>
              <a:defRPr sz="2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5107782" y="1571613"/>
            <a:ext cx="4375150" cy="4572032"/>
          </a:xfrm>
        </p:spPr>
        <p:txBody>
          <a:bodyPr/>
          <a:lstStyle>
            <a:lvl1pPr>
              <a:buFont typeface="Wingdings" pitchFamily="2" charset="2"/>
              <a:buChar char="ü"/>
              <a:defRPr sz="2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52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495300" y="2214555"/>
            <a:ext cx="4380309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4"/>
          </p:nvPr>
        </p:nvSpPr>
        <p:spPr>
          <a:xfrm>
            <a:off x="5030391" y="1530363"/>
            <a:ext cx="4376870" cy="639762"/>
          </a:xfrm>
        </p:spPr>
        <p:txBody>
          <a:bodyPr anchor="b"/>
          <a:lstStyle>
            <a:lvl1pPr marL="0" indent="0">
              <a:buNone/>
              <a:defRPr sz="25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sz="half" idx="15"/>
          </p:nvPr>
        </p:nvSpPr>
        <p:spPr>
          <a:xfrm>
            <a:off x="5030391" y="2209804"/>
            <a:ext cx="4380309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50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8221" y="274638"/>
            <a:ext cx="6392479" cy="725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10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18236" y="274639"/>
            <a:ext cx="639246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428736"/>
            <a:ext cx="3259006" cy="10715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2500307"/>
            <a:ext cx="3259006" cy="3625857"/>
          </a:xfrm>
        </p:spPr>
        <p:txBody>
          <a:bodyPr/>
          <a:lstStyle>
            <a:lvl1pPr marL="0" indent="0">
              <a:buNone/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946915" y="1428736"/>
            <a:ext cx="541313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sz="half" idx="13"/>
          </p:nvPr>
        </p:nvSpPr>
        <p:spPr>
          <a:xfrm>
            <a:off x="3946914" y="2108178"/>
            <a:ext cx="5417382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76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78908" indent="-478908"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957816" indent="-478908"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316997" indent="-359181">
              <a:buSzPct val="50000"/>
              <a:buFont typeface="Courier New" pitchFamily="49" charset="0"/>
              <a:buChar char="o"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795904" indent="-359181">
              <a:buFont typeface="+mj-lt"/>
              <a:buAutoNum type="arabicPeriod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274812" indent="-359181">
              <a:buFont typeface="+mj-lt"/>
              <a:buAutoNum type="arabicPeriod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56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22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571613"/>
            <a:ext cx="4380309" cy="4554551"/>
          </a:xfrm>
        </p:spPr>
        <p:txBody>
          <a:bodyPr/>
          <a:lstStyle>
            <a:lvl1pPr>
              <a:buFont typeface="Wingdings" pitchFamily="2" charset="2"/>
              <a:buChar char="ü"/>
              <a:defRPr sz="2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3"/>
          </p:nvPr>
        </p:nvSpPr>
        <p:spPr>
          <a:xfrm>
            <a:off x="5107782" y="1571613"/>
            <a:ext cx="4375150" cy="4572032"/>
          </a:xfrm>
        </p:spPr>
        <p:txBody>
          <a:bodyPr/>
          <a:lstStyle>
            <a:lvl1pPr>
              <a:buFont typeface="Wingdings" pitchFamily="2" charset="2"/>
              <a:buChar char="ü"/>
              <a:defRPr sz="2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 typeface="Courier New" pitchFamily="49" charset="0"/>
              <a:buChar char="o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72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495300" y="2214555"/>
            <a:ext cx="4380309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4"/>
          </p:nvPr>
        </p:nvSpPr>
        <p:spPr>
          <a:xfrm>
            <a:off x="5030391" y="1530363"/>
            <a:ext cx="4376870" cy="639762"/>
          </a:xfrm>
        </p:spPr>
        <p:txBody>
          <a:bodyPr anchor="b"/>
          <a:lstStyle>
            <a:lvl1pPr marL="0" indent="0">
              <a:buNone/>
              <a:defRPr sz="25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sz="half" idx="15"/>
          </p:nvPr>
        </p:nvSpPr>
        <p:spPr>
          <a:xfrm>
            <a:off x="5030391" y="2209804"/>
            <a:ext cx="4380309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08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84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8221" y="274638"/>
            <a:ext cx="6392479" cy="725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1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018236" y="274639"/>
            <a:ext cx="639246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5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1428736"/>
            <a:ext cx="3259006" cy="107157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2500307"/>
            <a:ext cx="3259006" cy="3625857"/>
          </a:xfrm>
        </p:spPr>
        <p:txBody>
          <a:bodyPr/>
          <a:lstStyle>
            <a:lvl1pPr marL="0" indent="0">
              <a:buNone/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3946915" y="1428736"/>
            <a:ext cx="541313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sz="half" idx="13"/>
          </p:nvPr>
        </p:nvSpPr>
        <p:spPr>
          <a:xfrm>
            <a:off x="3946914" y="2108178"/>
            <a:ext cx="5417382" cy="391160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ü"/>
              <a:defRPr sz="2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21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SzPct val="50000"/>
              <a:buFontTx/>
              <a:buNone/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9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41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18236" y="274639"/>
            <a:ext cx="639246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5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34744" y="1214421"/>
            <a:ext cx="5959120" cy="3500463"/>
          </a:xfrm>
        </p:spPr>
        <p:txBody>
          <a:bodyPr rtlCol="0">
            <a:normAutofit/>
          </a:bodyPr>
          <a:lstStyle>
            <a:lvl1pPr marL="0" indent="0">
              <a:buNone/>
              <a:defRPr sz="3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33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018236" y="274639"/>
            <a:ext cx="639246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Название презентации (14 </a:t>
            </a:r>
            <a:r>
              <a:rPr lang="en-US" smtClean="0"/>
              <a:t>pt)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C95A61-7C2C-441E-9923-5638971C2D5C}" type="datetimeFigureOut">
              <a:rPr lang="ru-RU" smtClean="0"/>
              <a:pPr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295C8DE-2E7F-4931-A84C-01616592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15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78908"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57816"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436724"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915631" algn="r" rtl="0" eaLnBrk="1" fontAlgn="base" hangingPunct="1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59181" indent="-35918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Объект 171" hidden="1"/>
          <p:cNvGraphicFramePr>
            <a:graphicFrameLocks noChangeAspect="1"/>
          </p:cNvGraphicFramePr>
          <p:nvPr/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6381" name="think-cell Slide" r:id="rId5" imgW="360" imgH="360" progId="">
              <p:embed/>
            </p:oleObj>
          </a:graphicData>
        </a:graphic>
      </p:graphicFrame>
      <p:sp>
        <p:nvSpPr>
          <p:cNvPr id="171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18220" y="260648"/>
            <a:ext cx="6615300" cy="792088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 eaLnBrk="0" hangingPunct="0"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Оплата расходов на установку </a:t>
            </a:r>
            <a:r>
              <a:rPr lang="ru-RU" sz="1500" b="1" kern="0" dirty="0" err="1" smtClean="0">
                <a:solidFill>
                  <a:srgbClr val="FFFFFF"/>
                </a:solidFill>
                <a:latin typeface="Tahoma"/>
              </a:rPr>
              <a:t>общедомовых</a:t>
            </a: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 приборов учёта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09530" y="1234833"/>
            <a:ext cx="3759000" cy="1326706"/>
          </a:xfrm>
          <a:prstGeom prst="rect">
            <a:avLst/>
          </a:prstGeom>
        </p:spPr>
        <p:txBody>
          <a:bodyPr lIns="68415" tIns="34208" rIns="68415" bIns="34208">
            <a:noAutofit/>
          </a:bodyPr>
          <a:lstStyle/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Общая площадь многоквартирного дома 3 500 кв.м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Общая площадь жилых и нежилых помещений в МКД = 2 500 м.кв.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Площадь мест общего имущества в расчётах за ОПУ не учитывается</a:t>
            </a:r>
            <a:endParaRPr lang="ru-RU" sz="1300" b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3" name="Picture 17" descr="C:\Documents and Settings\iuri001\Мои документы\Мои рисунки\imagesCANO2G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6103" y="3633109"/>
            <a:ext cx="633314" cy="1252708"/>
          </a:xfrm>
          <a:prstGeom prst="rect">
            <a:avLst/>
          </a:prstGeom>
          <a:noFill/>
        </p:spPr>
      </p:pic>
      <p:sp>
        <p:nvSpPr>
          <p:cNvPr id="44" name="Заголовок 13"/>
          <p:cNvSpPr txBox="1">
            <a:spLocks/>
          </p:cNvSpPr>
          <p:nvPr/>
        </p:nvSpPr>
        <p:spPr>
          <a:xfrm>
            <a:off x="6169147" y="4857760"/>
            <a:ext cx="1560173" cy="411474"/>
          </a:xfrm>
          <a:prstGeom prst="rect">
            <a:avLst/>
          </a:prstGeom>
        </p:spPr>
        <p:txBody>
          <a:bodyPr vert="horz" lIns="68415" tIns="34208" rIns="68415" bIns="34208" rtlCol="0" anchor="ctr">
            <a:noAutofit/>
          </a:bodyPr>
          <a:lstStyle/>
          <a:p>
            <a:pPr algn="ctr" defTabSz="684154">
              <a:spcBef>
                <a:spcPct val="0"/>
              </a:spcBef>
              <a:defRPr/>
            </a:pPr>
            <a:r>
              <a:rPr lang="en-US" sz="1200" b="1" dirty="0" smtClean="0">
                <a:solidFill>
                  <a:srgbClr val="002060"/>
                </a:solidFill>
                <a:ea typeface="+mj-ea"/>
                <a:cs typeface="+mj-cs"/>
              </a:rPr>
              <a:t>S </a:t>
            </a:r>
            <a:r>
              <a:rPr lang="ru-RU" sz="1200" b="1" dirty="0" smtClean="0">
                <a:solidFill>
                  <a:srgbClr val="002060"/>
                </a:solidFill>
                <a:ea typeface="+mj-ea"/>
                <a:cs typeface="+mj-cs"/>
              </a:rPr>
              <a:t>квартиры = </a:t>
            </a:r>
            <a:br>
              <a:rPr lang="ru-RU" sz="1200" b="1" dirty="0" smtClean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002060"/>
                </a:solidFill>
                <a:ea typeface="+mj-ea"/>
                <a:cs typeface="+mj-cs"/>
              </a:rPr>
              <a:t>50 </a:t>
            </a:r>
            <a:r>
              <a:rPr lang="ru-RU" sz="1800" b="1" dirty="0" err="1" smtClean="0">
                <a:solidFill>
                  <a:srgbClr val="002060"/>
                </a:solidFill>
                <a:ea typeface="+mj-ea"/>
                <a:cs typeface="+mj-cs"/>
              </a:rPr>
              <a:t>м.кв</a:t>
            </a:r>
            <a:endParaRPr lang="ru-RU" sz="18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45" name="Заголовок 13"/>
          <p:cNvSpPr txBox="1">
            <a:spLocks/>
          </p:cNvSpPr>
          <p:nvPr/>
        </p:nvSpPr>
        <p:spPr>
          <a:xfrm>
            <a:off x="7219456" y="5623167"/>
            <a:ext cx="2432294" cy="615583"/>
          </a:xfrm>
          <a:prstGeom prst="rect">
            <a:avLst/>
          </a:prstGeom>
        </p:spPr>
        <p:txBody>
          <a:bodyPr vert="horz" lIns="68415" tIns="34208" rIns="68415" bIns="34208" rtlCol="0" anchor="ctr">
            <a:noAutofit/>
          </a:bodyPr>
          <a:lstStyle/>
          <a:p>
            <a:pPr algn="ctr" defTabSz="684154">
              <a:spcBef>
                <a:spcPct val="0"/>
              </a:spcBef>
              <a:defRPr/>
            </a:pPr>
            <a:r>
              <a:rPr lang="ru-RU" sz="12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Единовременный платеж </a:t>
            </a:r>
          </a:p>
          <a:p>
            <a:pPr algn="ctr" defTabSz="684154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=</a:t>
            </a:r>
            <a:r>
              <a:rPr lang="ru-RU" sz="1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80 </a:t>
            </a:r>
            <a:r>
              <a:rPr lang="ru-RU" sz="12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руб</a:t>
            </a:r>
            <a:r>
              <a:rPr lang="ru-RU" sz="1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/м.кв. </a:t>
            </a:r>
            <a:r>
              <a:rPr lang="en-US" sz="1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x</a:t>
            </a:r>
            <a:r>
              <a:rPr lang="ru-RU" sz="1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50 </a:t>
            </a:r>
            <a:r>
              <a:rPr lang="ru-RU" sz="12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м.кв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=</a:t>
            </a:r>
            <a:r>
              <a:rPr lang="ru-RU" sz="1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4 000 руб.</a:t>
            </a:r>
            <a:endParaRPr lang="ru-RU" sz="18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Заголовок 13"/>
          <p:cNvSpPr txBox="1">
            <a:spLocks/>
          </p:cNvSpPr>
          <p:nvPr/>
        </p:nvSpPr>
        <p:spPr>
          <a:xfrm>
            <a:off x="4234368" y="5470086"/>
            <a:ext cx="2659907" cy="1020543"/>
          </a:xfrm>
          <a:prstGeom prst="rect">
            <a:avLst/>
          </a:prstGeom>
        </p:spPr>
        <p:txBody>
          <a:bodyPr vert="horz" lIns="68415" tIns="34208" rIns="68415" bIns="34208" rtlCol="0" anchor="ctr">
            <a:noAutofit/>
          </a:bodyPr>
          <a:lstStyle/>
          <a:p>
            <a:pPr algn="ctr" defTabSz="684154">
              <a:spcBef>
                <a:spcPct val="0"/>
              </a:spcBef>
              <a:defRPr/>
            </a:pPr>
            <a:r>
              <a:rPr lang="ru-RU" sz="12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Платеж в рассрочку на 5 лет</a:t>
            </a:r>
          </a:p>
          <a:p>
            <a:pPr algn="ctr" defTabSz="684154">
              <a:spcBef>
                <a:spcPct val="0"/>
              </a:spcBef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Процентная ставка – 8,25% годовых</a:t>
            </a:r>
          </a:p>
          <a:p>
            <a:pPr algn="ctr" defTabSz="684154">
              <a:spcBef>
                <a:spcPct val="0"/>
              </a:spcBef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Переплата за 5 лет рассрочки – 22,4%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ежемесячный платеж </a:t>
            </a:r>
            <a:b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аннуитентными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платежами = </a:t>
            </a:r>
            <a:br>
              <a:rPr lang="ru-RU" sz="1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81,59 </a:t>
            </a:r>
            <a:r>
              <a:rPr lang="ru-RU" sz="18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руб</a:t>
            </a:r>
            <a:r>
              <a:rPr lang="ru-RU" sz="18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/</a:t>
            </a:r>
            <a:r>
              <a:rPr lang="ru-RU" sz="18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мес</a:t>
            </a:r>
            <a:endParaRPr lang="ru-RU" sz="10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766" y="3173864"/>
            <a:ext cx="2789307" cy="32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2069674" y="1651848"/>
            <a:ext cx="319768" cy="29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трелка вправо 51"/>
          <p:cNvSpPr/>
          <p:nvPr/>
        </p:nvSpPr>
        <p:spPr>
          <a:xfrm>
            <a:off x="4289647" y="1540996"/>
            <a:ext cx="773912" cy="5102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ru-RU"/>
          </a:p>
        </p:txBody>
      </p:sp>
      <p:sp>
        <p:nvSpPr>
          <p:cNvPr id="6383" name="Rectangle 239"/>
          <p:cNvSpPr>
            <a:spLocks noChangeArrowheads="1"/>
          </p:cNvSpPr>
          <p:nvPr/>
        </p:nvSpPr>
        <p:spPr bwMode="auto">
          <a:xfrm>
            <a:off x="0" y="-17450"/>
            <a:ext cx="138231" cy="3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84" name="Rectangle 240"/>
          <p:cNvSpPr>
            <a:spLocks noChangeArrowheads="1"/>
          </p:cNvSpPr>
          <p:nvPr/>
        </p:nvSpPr>
        <p:spPr bwMode="auto">
          <a:xfrm>
            <a:off x="0" y="450538"/>
            <a:ext cx="138231" cy="26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defTabSz="684154" fontAlgn="base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Arial" pitchFamily="34" charset="0"/>
            </a:endParaRPr>
          </a:p>
        </p:txBody>
      </p:sp>
      <p:sp>
        <p:nvSpPr>
          <p:cNvPr id="6386" name="Rectangle 242"/>
          <p:cNvSpPr>
            <a:spLocks noChangeArrowheads="1"/>
          </p:cNvSpPr>
          <p:nvPr/>
        </p:nvSpPr>
        <p:spPr bwMode="auto">
          <a:xfrm>
            <a:off x="0" y="-17450"/>
            <a:ext cx="138231" cy="3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87" name="Rectangle 243"/>
          <p:cNvSpPr>
            <a:spLocks noChangeArrowheads="1"/>
          </p:cNvSpPr>
          <p:nvPr/>
        </p:nvSpPr>
        <p:spPr bwMode="auto">
          <a:xfrm>
            <a:off x="0" y="450538"/>
            <a:ext cx="138231" cy="26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pPr defTabSz="684154" fontAlgn="base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latin typeface="Arial" pitchFamily="34" charset="0"/>
            </a:endParaRPr>
          </a:p>
        </p:txBody>
      </p:sp>
      <p:sp>
        <p:nvSpPr>
          <p:cNvPr id="6389" name="Rectangle 245"/>
          <p:cNvSpPr>
            <a:spLocks noChangeArrowheads="1"/>
          </p:cNvSpPr>
          <p:nvPr/>
        </p:nvSpPr>
        <p:spPr bwMode="auto">
          <a:xfrm>
            <a:off x="0" y="-180736"/>
            <a:ext cx="138231" cy="36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415" tIns="34208" rIns="68415" bIns="3420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" name="Рисунок 53"/>
          <p:cNvPicPr/>
          <p:nvPr/>
        </p:nvPicPr>
        <p:blipFill>
          <a:blip r:embed="rId9" cstate="print"/>
          <a:srcRect l="33919" t="32728" r="26617" b="39369"/>
          <a:stretch>
            <a:fillRect/>
          </a:stretch>
        </p:blipFill>
        <p:spPr bwMode="auto">
          <a:xfrm>
            <a:off x="5063559" y="1183806"/>
            <a:ext cx="3759000" cy="17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трелка вправо 54"/>
          <p:cNvSpPr/>
          <p:nvPr/>
        </p:nvSpPr>
        <p:spPr>
          <a:xfrm rot="5400000">
            <a:off x="6530589" y="2999522"/>
            <a:ext cx="714380" cy="55279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2346579">
            <a:off x="5933849" y="4619156"/>
            <a:ext cx="331676" cy="71438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18961321">
            <a:off x="7662768" y="4608767"/>
            <a:ext cx="331676" cy="71438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ru-RU"/>
          </a:p>
        </p:txBody>
      </p:sp>
      <p:sp>
        <p:nvSpPr>
          <p:cNvPr id="71" name="Овальная выноска 70"/>
          <p:cNvSpPr/>
          <p:nvPr/>
        </p:nvSpPr>
        <p:spPr>
          <a:xfrm>
            <a:off x="7219456" y="2918729"/>
            <a:ext cx="2432294" cy="10715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Возможно обратиться за поддержкой в Администрацию!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ч.11 ст.13. 261-ФЗ 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930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18220" y="260648"/>
            <a:ext cx="6615300" cy="792088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 eaLnBrk="0" hangingPunct="0"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Определение размера платы за коммунальную услугу по горячему водоснабжению после установки </a:t>
            </a:r>
            <a:r>
              <a:rPr lang="ru-RU" sz="1500" b="1" kern="0" dirty="0" err="1" smtClean="0">
                <a:solidFill>
                  <a:srgbClr val="FFFFFF"/>
                </a:solidFill>
                <a:latin typeface="Tahoma"/>
              </a:rPr>
              <a:t>общедомового</a:t>
            </a: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 прибора учёта</a:t>
            </a:r>
          </a:p>
        </p:txBody>
      </p:sp>
      <p:sp>
        <p:nvSpPr>
          <p:cNvPr id="4" name="Заголовок 13"/>
          <p:cNvSpPr txBox="1">
            <a:spLocks/>
          </p:cNvSpPr>
          <p:nvPr/>
        </p:nvSpPr>
        <p:spPr>
          <a:xfrm>
            <a:off x="190432" y="1071546"/>
            <a:ext cx="9715568" cy="1714512"/>
          </a:xfrm>
          <a:prstGeom prst="rect">
            <a:avLst/>
          </a:prstGeom>
        </p:spPr>
        <p:txBody>
          <a:bodyPr lIns="68415" tIns="34208" rIns="68415" bIns="34208">
            <a:noAutofit/>
          </a:bodyPr>
          <a:lstStyle/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Определение размера платы за коммунальную услугу по горячему водоснабжению с учётом показаний ОПУ горячей воды производится с первого числа месяца, следующего за месяцем ввода ОПУ в эксплуатацию.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С 01.07.2014г. плату за коммунальную услугу по горячему водоснабжению, предоставленную на </a:t>
            </a:r>
            <a:r>
              <a:rPr lang="ru-RU" sz="1300" b="1" dirty="0" err="1" smtClean="0">
                <a:solidFill>
                  <a:srgbClr val="002060"/>
                </a:solidFill>
              </a:rPr>
              <a:t>общедомовые</a:t>
            </a:r>
            <a:r>
              <a:rPr lang="ru-RU" sz="1300" b="1" dirty="0" smtClean="0">
                <a:solidFill>
                  <a:srgbClr val="002060"/>
                </a:solidFill>
              </a:rPr>
              <a:t> нужды, будут платить как собственники помещений в многоквартирных домах с ОПУ, так и собственники помещений в многоквартирных домах без ОПУ.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Плату за коммунальную услугу по горячему водоснабжению, предоставленную на </a:t>
            </a:r>
            <a:r>
              <a:rPr lang="ru-RU" sz="1300" b="1" dirty="0" err="1" smtClean="0">
                <a:solidFill>
                  <a:srgbClr val="002060"/>
                </a:solidFill>
              </a:rPr>
              <a:t>общедомовые</a:t>
            </a:r>
            <a:r>
              <a:rPr lang="ru-RU" sz="1300" b="1" dirty="0" smtClean="0">
                <a:solidFill>
                  <a:srgbClr val="002060"/>
                </a:solidFill>
              </a:rPr>
              <a:t> нужды, вносят как собственники квартир, так и собственники нежилых помещений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 l="29911" t="30714" r="22768" b="63572"/>
          <a:stretch>
            <a:fillRect/>
          </a:stretch>
        </p:blipFill>
        <p:spPr bwMode="auto">
          <a:xfrm>
            <a:off x="380968" y="2786058"/>
            <a:ext cx="9286940" cy="7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4" cstate="print"/>
          <a:srcRect l="5506" t="52143" r="4761" b="20714"/>
          <a:stretch>
            <a:fillRect/>
          </a:stretch>
        </p:blipFill>
        <p:spPr bwMode="auto">
          <a:xfrm>
            <a:off x="380967" y="4643446"/>
            <a:ext cx="94467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 l="4166" t="40714" r="3869" b="41429"/>
          <a:stretch>
            <a:fillRect/>
          </a:stretch>
        </p:blipFill>
        <p:spPr bwMode="auto">
          <a:xfrm>
            <a:off x="380968" y="3429000"/>
            <a:ext cx="94183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5128" t="8815" r="9401" b="10982"/>
          <a:stretch>
            <a:fillRect/>
          </a:stretch>
        </p:blipFill>
        <p:spPr bwMode="auto">
          <a:xfrm>
            <a:off x="7762860" y="1214422"/>
            <a:ext cx="2143140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18220" y="260648"/>
            <a:ext cx="6615300" cy="792088"/>
          </a:xfrm>
          <a:prstGeom prst="rect">
            <a:avLst/>
          </a:prstGeom>
        </p:spPr>
        <p:txBody>
          <a:bodyPr lIns="95782" tIns="47891" rIns="95782" bIns="47891" anchor="ctr"/>
          <a:lstStyle/>
          <a:p>
            <a:pPr algn="r" eaLnBrk="0" hangingPunct="0">
              <a:defRPr/>
            </a:pP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Определение размера платы за коммунальную услугу по отоплению после установки </a:t>
            </a:r>
            <a:r>
              <a:rPr lang="ru-RU" sz="1500" b="1" kern="0" dirty="0" err="1" smtClean="0">
                <a:solidFill>
                  <a:srgbClr val="FFFFFF"/>
                </a:solidFill>
                <a:latin typeface="Tahoma"/>
              </a:rPr>
              <a:t>общедомового</a:t>
            </a:r>
            <a:r>
              <a:rPr lang="ru-RU" sz="1500" b="1" kern="0" dirty="0" smtClean="0">
                <a:solidFill>
                  <a:srgbClr val="FFFFFF"/>
                </a:solidFill>
                <a:latin typeface="Tahoma"/>
              </a:rPr>
              <a:t> прибора учёта</a:t>
            </a:r>
          </a:p>
        </p:txBody>
      </p:sp>
      <p:sp>
        <p:nvSpPr>
          <p:cNvPr id="4" name="Заголовок 13"/>
          <p:cNvSpPr txBox="1">
            <a:spLocks/>
          </p:cNvSpPr>
          <p:nvPr/>
        </p:nvSpPr>
        <p:spPr>
          <a:xfrm>
            <a:off x="95216" y="1071546"/>
            <a:ext cx="8001056" cy="2000264"/>
          </a:xfrm>
          <a:prstGeom prst="rect">
            <a:avLst/>
          </a:prstGeom>
        </p:spPr>
        <p:txBody>
          <a:bodyPr lIns="68415" tIns="34208" rIns="68415" bIns="34208">
            <a:noAutofit/>
          </a:bodyPr>
          <a:lstStyle/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Установленные ОПУ не будут стоять просто так. Показания ОПУ тепловой энергии учитываются в расчётах за коммунальную услугу по отоплению уже с первого числа месяца, следующего за месяцем ввода ОПУ в эксплуатацию. Это реализовывается через механизм проведения ежегодных перерасчётов размера платы за коммунальную услугу. При этом учитывается не обязательно календарный год: так, например, если ОПУ введён в эксплуатацию 30.06.2014г., то перерасчёт по нему может быть сделан за период с июля 2014г. по июнь 2015г., то есть уже в июле 2015г.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Плату за коммунальную услугу по отоплению с учётом показаний ОПУ вносят как собственники квартир, так и собственники нежилых помещений.</a:t>
            </a:r>
          </a:p>
          <a:p>
            <a:pPr marL="256558" indent="-256558" defTabSz="684154" fontAlgn="base">
              <a:spcBef>
                <a:spcPct val="0"/>
              </a:spcBef>
              <a:spcAft>
                <a:spcPts val="449"/>
              </a:spcAft>
              <a:buFont typeface="Arial" pitchFamily="34" charset="0"/>
              <a:buChar char="•"/>
            </a:pPr>
            <a:r>
              <a:rPr lang="ru-RU" sz="1300" b="1" dirty="0" smtClean="0">
                <a:solidFill>
                  <a:srgbClr val="002060"/>
                </a:solidFill>
              </a:rPr>
              <a:t>Понятие коммунальной услуги по отоплению, предоставленной на </a:t>
            </a:r>
            <a:r>
              <a:rPr lang="ru-RU" sz="1300" b="1" dirty="0" err="1" smtClean="0">
                <a:solidFill>
                  <a:srgbClr val="002060"/>
                </a:solidFill>
              </a:rPr>
              <a:t>общедомовые</a:t>
            </a:r>
            <a:r>
              <a:rPr lang="ru-RU" sz="1300" b="1" dirty="0" smtClean="0">
                <a:solidFill>
                  <a:srgbClr val="002060"/>
                </a:solidFill>
              </a:rPr>
              <a:t> нужды, отменено.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 l="4166" t="31429" r="3869" b="49285"/>
          <a:stretch>
            <a:fillRect/>
          </a:stretch>
        </p:blipFill>
        <p:spPr bwMode="auto">
          <a:xfrm>
            <a:off x="0" y="3357562"/>
            <a:ext cx="981081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 l="4464" t="57143" r="4018" b="17143"/>
          <a:stretch>
            <a:fillRect/>
          </a:stretch>
        </p:blipFill>
        <p:spPr bwMode="auto">
          <a:xfrm>
            <a:off x="95216" y="4643446"/>
            <a:ext cx="9667979" cy="16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66654" y="6357958"/>
            <a:ext cx="9572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*Среднее потребление определяется как 1/12 годового потребления тепловой энергии за прошлый год, определённого по показаниям ОПУ, только при условии исправной работы ОПУ в прошлом году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gvOP.uB0aLOjWQbTXf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gvOP.uB0aLOjWQbTXf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gvOP.uB0aLOjWQbTXfkw"/>
</p:tagLst>
</file>

<file path=ppt/theme/theme1.xml><?xml version="1.0" encoding="utf-8"?>
<a:theme xmlns:a="http://schemas.openxmlformats.org/drawingml/2006/main" name="КЭ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Э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КЭС</Template>
  <TotalTime>7434</TotalTime>
  <Words>362</Words>
  <Application>Microsoft Office PowerPoint</Application>
  <PresentationFormat>Лист A4 (210x297 мм)</PresentationFormat>
  <Paragraphs>23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КЭС</vt:lpstr>
      <vt:lpstr>think-cell Slide</vt:lpstr>
      <vt:lpstr>Слайд 1</vt:lpstr>
      <vt:lpstr>Слайд 2</vt:lpstr>
      <vt:lpstr>Слайд 3</vt:lpstr>
    </vt:vector>
  </TitlesOfParts>
  <Company>IES-HOLDING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 Игорь Сергеевич</dc:creator>
  <cp:lastModifiedBy>Алексей Батялов</cp:lastModifiedBy>
  <cp:revision>599</cp:revision>
  <cp:lastPrinted>2014-02-10T11:58:45Z</cp:lastPrinted>
  <dcterms:created xsi:type="dcterms:W3CDTF">2014-01-20T09:53:13Z</dcterms:created>
  <dcterms:modified xsi:type="dcterms:W3CDTF">2014-06-10T07:55:24Z</dcterms:modified>
</cp:coreProperties>
</file>